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3" autoAdjust="0"/>
    <p:restoredTop sz="94694" autoAdjust="0"/>
  </p:normalViewPr>
  <p:slideViewPr>
    <p:cSldViewPr snapToGrid="0" snapToObjects="1">
      <p:cViewPr varScale="1">
        <p:scale>
          <a:sx n="161" d="100"/>
          <a:sy n="161" d="100"/>
        </p:scale>
        <p:origin x="776" y="20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 did work on structural diversity of molecules for biotech applications, wrote and executed algorithmic trading strategies for Banc of America securities (a division of Bank of America). He is now concentrating on data science, machine learning, AI and analytics consulting and teaching. His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 arounds. The goal is to show how to appreciate data science as street fighting statistics.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baseline="0"/>
            </a:lvl1pPr>
            <a:lvl2pPr>
              <a:defRPr sz="1600" baseline="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11/6/22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000" kern="1200" baseline="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baseline="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600" kern="1200" baseline="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win-vector.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in-vector.com/2015/02/27/does-balancing-classes-improve-classifier-performance/" TargetMode="External"/><Relationship Id="rId2" Type="http://schemas.openxmlformats.org/officeDocument/2006/relationships/hyperlink" Target="https://github.com/WinVector/vtreat" TargetMode="External"/><Relationship Id="rId1" Type="http://schemas.openxmlformats.org/officeDocument/2006/relationships/slideLayout" Target="../slideLayouts/slideLayout2.xml"/><Relationship Id="rId5" Type="http://schemas.openxmlformats.org/officeDocument/2006/relationships/hyperlink" Target="https://win-vector.com/2019/11/12/when-cross-validation-is-more-powerful-than-regularization/" TargetMode="External"/><Relationship Id="rId4" Type="http://schemas.openxmlformats.org/officeDocument/2006/relationships/hyperlink" Target="https://win-vector.com/2019/07/07/link-functions-versus-data-transform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WinVector/Examples/tree/main/Fit_to_Finish_Modelin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marL="0" lvl="0" indent="0">
              <a:buNone/>
            </a:pPr>
            <a:r>
              <a:t>Fit to Finish Modeling</a:t>
            </a:r>
          </a:p>
        </p:txBody>
      </p:sp>
      <p:sp>
        <p:nvSpPr>
          <p:cNvPr id="3" name="Subtitle 2"/>
          <p:cNvSpPr>
            <a:spLocks noGrp="1"/>
          </p:cNvSpPr>
          <p:nvPr>
            <p:ph type="subTitle" idx="1"/>
          </p:nvPr>
        </p:nvSpPr>
        <p:spPr>
          <a:xfrm>
            <a:off x="1371600" y="2914650"/>
            <a:ext cx="6400800" cy="1314450"/>
          </a:xfrm>
        </p:spPr>
        <p:txBody>
          <a:bodyPr/>
          <a:lstStyle/>
          <a:p>
            <a:pPr marL="0" lvl="0" indent="0">
              <a:buNone/>
            </a:pPr>
            <a:br/>
            <a:br/>
            <a:r>
              <a:t>John Mount, </a:t>
            </a:r>
            <a:r>
              <a:rPr>
                <a:hlinkClick r:id="rId2"/>
              </a:rPr>
              <a:t>Win Vector LLC</a:t>
            </a:r>
          </a:p>
        </p:txBody>
      </p:sp>
      <p:sp>
        <p:nvSpPr>
          <p:cNvPr id="4" name="Date Placeholder 3"/>
          <p:cNvSpPr>
            <a:spLocks noGrp="1"/>
          </p:cNvSpPr>
          <p:nvPr>
            <p:ph type="dt" sz="half" idx="10"/>
          </p:nvPr>
        </p:nvSpPr>
        <p:spPr/>
        <p:txBody>
          <a:bodyPr/>
          <a:lstStyle/>
          <a:p>
            <a:pPr marL="0" lvl="0" indent="0">
              <a:buNone/>
            </a:pPr>
            <a:r>
              <a:t>11/9/22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Another Model</a:t>
            </a:r>
          </a:p>
        </p:txBody>
      </p:sp>
      <p:sp>
        <p:nvSpPr>
          <p:cNvPr id="4" name="Text Placeholder 3"/>
          <p:cNvSpPr>
            <a:spLocks noGrp="1"/>
          </p:cNvSpPr>
          <p:nvPr>
            <p:ph type="body" sz="half" idx="2"/>
          </p:nvPr>
        </p:nvSpPr>
        <p:spPr/>
        <p:txBody>
          <a:bodyPr/>
          <a:lstStyle/>
          <a:p>
            <a:pPr lvl="0" indent="0">
              <a:buNone/>
            </a:pPr>
            <a:r>
              <a:rPr>
                <a:solidFill>
                  <a:srgbClr val="5E5E5E"/>
                </a:solidFill>
                <a:latin typeface="Courier"/>
              </a:rPr>
              <a:t># L2 regularized model</a:t>
            </a:r>
            <a:br/>
            <a:r>
              <a:rPr>
                <a:solidFill>
                  <a:srgbClr val="003B4F"/>
                </a:solidFill>
                <a:latin typeface="Courier"/>
              </a:rPr>
              <a:t>var_cols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"father"</a:t>
            </a:r>
            <a:r>
              <a:rPr>
                <a:solidFill>
                  <a:srgbClr val="003B4F"/>
                </a:solidFill>
                <a:latin typeface="Courier"/>
              </a:rPr>
              <a:t>, </a:t>
            </a:r>
            <a:br/>
            <a:r>
              <a:rPr>
                <a:solidFill>
                  <a:srgbClr val="003B4F"/>
                </a:solidFill>
                <a:latin typeface="Courier"/>
              </a:rPr>
              <a:t>  </a:t>
            </a:r>
            <a:r>
              <a:rPr>
                <a:solidFill>
                  <a:srgbClr val="20794D"/>
                </a:solidFill>
                <a:latin typeface="Courier"/>
              </a:rPr>
              <a:t>"mother"</a:t>
            </a:r>
            <a:r>
              <a:rPr>
                <a:solidFill>
                  <a:srgbClr val="003B4F"/>
                </a:solidFill>
                <a:latin typeface="Courier"/>
              </a:rPr>
              <a:t>, </a:t>
            </a:r>
            <a:br/>
            <a:r>
              <a:rPr>
                <a:solidFill>
                  <a:srgbClr val="003B4F"/>
                </a:solidFill>
                <a:latin typeface="Courier"/>
              </a:rPr>
              <a:t>  </a:t>
            </a:r>
            <a:r>
              <a:rPr>
                <a:solidFill>
                  <a:srgbClr val="20794D"/>
                </a:solidFill>
                <a:latin typeface="Courier"/>
              </a:rPr>
              <a:t>"mid_parent"</a:t>
            </a:r>
            <a:r>
              <a:rPr>
                <a:solidFill>
                  <a:srgbClr val="003B4F"/>
                </a:solidFill>
                <a:latin typeface="Courier"/>
              </a:rPr>
              <a:t>)</a:t>
            </a:r>
            <a:br/>
            <a:r>
              <a:rPr>
                <a:solidFill>
                  <a:srgbClr val="003B4F"/>
                </a:solidFill>
                <a:latin typeface="Courier"/>
              </a:rPr>
              <a:t>model_2 &lt;- glmnet</a:t>
            </a:r>
            <a:r>
              <a:rPr>
                <a:solidFill>
                  <a:srgbClr val="5E5E5E"/>
                </a:solidFill>
                <a:latin typeface="Courier"/>
              </a:rPr>
              <a:t>::</a:t>
            </a:r>
            <a:r>
              <a:rPr>
                <a:solidFill>
                  <a:srgbClr val="4758AB"/>
                </a:solidFill>
                <a:latin typeface="Courier"/>
              </a:rPr>
              <a:t>glmnet</a:t>
            </a:r>
            <a:r>
              <a:rPr>
                <a:solidFill>
                  <a:srgbClr val="003B4F"/>
                </a:solidFill>
                <a:latin typeface="Courier"/>
              </a:rPr>
              <a:t>(</a:t>
            </a:r>
            <a:br/>
            <a:r>
              <a:rPr>
                <a:solidFill>
                  <a:srgbClr val="003B4F"/>
                </a:solidFill>
                <a:latin typeface="Courier"/>
              </a:rPr>
              <a:t>    </a:t>
            </a:r>
            <a:r>
              <a:rPr>
                <a:solidFill>
                  <a:srgbClr val="657422"/>
                </a:solidFill>
                <a:latin typeface="Courier"/>
              </a:rPr>
              <a:t>x =</a:t>
            </a: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d_train[ , var_cols]),</a:t>
            </a:r>
            <a:br/>
            <a:r>
              <a:rPr>
                <a:solidFill>
                  <a:srgbClr val="003B4F"/>
                </a:solidFill>
                <a:latin typeface="Courier"/>
              </a:rPr>
              <a:t>    </a:t>
            </a:r>
            <a:r>
              <a:rPr>
                <a:solidFill>
                  <a:srgbClr val="657422"/>
                </a:solidFill>
                <a:latin typeface="Courier"/>
              </a:rPr>
              <a:t>y =</a:t>
            </a:r>
            <a:r>
              <a:rPr>
                <a:solidFill>
                  <a:srgbClr val="003B4F"/>
                </a:solidFill>
                <a:latin typeface="Courier"/>
              </a:rPr>
              <a:t> d_train[[</a:t>
            </a:r>
            <a:r>
              <a:rPr>
                <a:solidFill>
                  <a:srgbClr val="20794D"/>
                </a:solidFill>
                <a:latin typeface="Courier"/>
              </a:rPr>
              <a:t>"height"</a:t>
            </a:r>
            <a:r>
              <a:rPr>
                <a:solidFill>
                  <a:srgbClr val="003B4F"/>
                </a:solidFill>
                <a:latin typeface="Courier"/>
              </a:rPr>
              <a:t>]], </a:t>
            </a:r>
            <a:br/>
            <a:r>
              <a:rPr>
                <a:solidFill>
                  <a:srgbClr val="003B4F"/>
                </a:solidFill>
                <a:latin typeface="Courier"/>
              </a:rPr>
              <a:t>    </a:t>
            </a:r>
            <a:r>
              <a:rPr>
                <a:solidFill>
                  <a:srgbClr val="657422"/>
                </a:solidFill>
                <a:latin typeface="Courier"/>
              </a:rPr>
              <a:t>alpha =</a:t>
            </a:r>
            <a:r>
              <a:rPr>
                <a:solidFill>
                  <a:srgbClr val="003B4F"/>
                </a:solidFill>
                <a:latin typeface="Courier"/>
              </a:rPr>
              <a:t> </a:t>
            </a:r>
            <a:r>
              <a:rPr>
                <a:solidFill>
                  <a:srgbClr val="AD0000"/>
                </a:solidFill>
                <a:latin typeface="Courier"/>
              </a:rPr>
              <a:t>0</a:t>
            </a:r>
            <a:r>
              <a:rPr>
                <a:solidFill>
                  <a:srgbClr val="003B4F"/>
                </a:solidFill>
                <a:latin typeface="Courier"/>
              </a:rPr>
              <a:t>, </a:t>
            </a:r>
            <a:br/>
            <a:r>
              <a:rPr>
                <a:solidFill>
                  <a:srgbClr val="003B4F"/>
                </a:solidFill>
                <a:latin typeface="Courier"/>
              </a:rPr>
              <a:t>    </a:t>
            </a:r>
            <a:r>
              <a:rPr>
                <a:solidFill>
                  <a:srgbClr val="657422"/>
                </a:solidFill>
                <a:latin typeface="Courier"/>
              </a:rPr>
              <a:t>lambda =</a:t>
            </a:r>
            <a:r>
              <a:rPr>
                <a:solidFill>
                  <a:srgbClr val="003B4F"/>
                </a:solidFill>
                <a:latin typeface="Courier"/>
              </a:rPr>
              <a:t> </a:t>
            </a:r>
            <a:r>
              <a:rPr>
                <a:solidFill>
                  <a:srgbClr val="AD0000"/>
                </a:solidFill>
                <a:latin typeface="Courier"/>
              </a:rPr>
              <a:t>1e-3</a:t>
            </a:r>
            <a:r>
              <a:rPr>
                <a:solidFill>
                  <a:srgbClr val="003B4F"/>
                </a:solidFill>
                <a:latin typeface="Courier"/>
              </a:rPr>
              <a:t>) </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as.matrix</a:t>
            </a:r>
            <a:r>
              <a:rPr>
                <a:solidFill>
                  <a:srgbClr val="003B4F"/>
                </a:solidFill>
                <a:latin typeface="Courier"/>
              </a:rPr>
              <a:t>(model_2</a:t>
            </a:r>
            <a:r>
              <a:rPr>
                <a:solidFill>
                  <a:srgbClr val="5E5E5E"/>
                </a:solidFill>
                <a:latin typeface="Courier"/>
              </a:rPr>
              <a:t>$</a:t>
            </a:r>
            <a:r>
              <a:rPr>
                <a:solidFill>
                  <a:srgbClr val="003B4F"/>
                </a:solidFill>
                <a:latin typeface="Courier"/>
              </a:rPr>
              <a:t>beta)</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extLst>
                    <a:ext uri="{9D8B030D-6E8A-4147-A177-3AD203B41FA5}">
                      <a16:colId xmlns:a16="http://schemas.microsoft.com/office/drawing/2014/main" val="20000"/>
                    </a:ext>
                  </a:extLst>
                </a:gridCol>
                <a:gridCol w="2552700">
                  <a:extLst>
                    <a:ext uri="{9D8B030D-6E8A-4147-A177-3AD203B41FA5}">
                      <a16:colId xmlns:a16="http://schemas.microsoft.com/office/drawing/2014/main" val="20001"/>
                    </a:ext>
                  </a:extLst>
                </a:gridCol>
              </a:tblGrid>
              <a:tr h="0">
                <a:tc>
                  <a:txBody>
                    <a:bodyPr/>
                    <a:lstStyle/>
                    <a:p>
                      <a:endParaRPr/>
                    </a:p>
                  </a:txBody>
                  <a:tcPr/>
                </a:tc>
                <a:tc>
                  <a:txBody>
                    <a:bodyPr/>
                    <a:lstStyle/>
                    <a:p>
                      <a:pPr marL="0" lvl="0" indent="0" algn="r">
                        <a:buNone/>
                      </a:pPr>
                      <a:r>
                        <a:t>s0</a:t>
                      </a:r>
                    </a:p>
                  </a:txBody>
                  <a:tcPr/>
                </a:tc>
                <a:extLst>
                  <a:ext uri="{0D108BD9-81ED-4DB2-BD59-A6C34878D82A}">
                    <a16:rowId xmlns:a16="http://schemas.microsoft.com/office/drawing/2014/main" val="10000"/>
                  </a:ext>
                </a:extLst>
              </a:tr>
              <a:tr h="0">
                <a:tc>
                  <a:txBody>
                    <a:bodyPr/>
                    <a:lstStyle/>
                    <a:p>
                      <a:pPr marL="0" lvl="0" indent="0" algn="l">
                        <a:buNone/>
                      </a:pPr>
                      <a:r>
                        <a:t>father</a:t>
                      </a:r>
                    </a:p>
                  </a:txBody>
                  <a:tcPr/>
                </a:tc>
                <a:tc>
                  <a:txBody>
                    <a:bodyPr/>
                    <a:lstStyle/>
                    <a:p>
                      <a:pPr marL="0" lvl="0" indent="0" algn="r">
                        <a:buNone/>
                      </a:pPr>
                      <a:r>
                        <a:t>0.3887297</a:t>
                      </a:r>
                    </a:p>
                  </a:txBody>
                  <a:tcPr/>
                </a:tc>
                <a:extLst>
                  <a:ext uri="{0D108BD9-81ED-4DB2-BD59-A6C34878D82A}">
                    <a16:rowId xmlns:a16="http://schemas.microsoft.com/office/drawing/2014/main" val="10001"/>
                  </a:ext>
                </a:extLst>
              </a:tr>
              <a:tr h="0">
                <a:tc>
                  <a:txBody>
                    <a:bodyPr/>
                    <a:lstStyle/>
                    <a:p>
                      <a:pPr marL="0" lvl="0" indent="0" algn="l">
                        <a:buNone/>
                      </a:pPr>
                      <a:r>
                        <a:t>mother</a:t>
                      </a:r>
                    </a:p>
                  </a:txBody>
                  <a:tcPr/>
                </a:tc>
                <a:tc>
                  <a:txBody>
                    <a:bodyPr/>
                    <a:lstStyle/>
                    <a:p>
                      <a:pPr marL="0" lvl="0" indent="0" algn="r">
                        <a:buNone/>
                      </a:pPr>
                      <a:r>
                        <a:t>0.3194672</a:t>
                      </a:r>
                    </a:p>
                  </a:txBody>
                  <a:tcPr/>
                </a:tc>
                <a:extLst>
                  <a:ext uri="{0D108BD9-81ED-4DB2-BD59-A6C34878D82A}">
                    <a16:rowId xmlns:a16="http://schemas.microsoft.com/office/drawing/2014/main" val="10002"/>
                  </a:ext>
                </a:extLst>
              </a:tr>
              <a:tr h="0">
                <a:tc>
                  <a:txBody>
                    <a:bodyPr/>
                    <a:lstStyle/>
                    <a:p>
                      <a:pPr marL="0" lvl="0" indent="0" algn="l">
                        <a:buNone/>
                      </a:pPr>
                      <a:r>
                        <a:t>mid_parent</a:t>
                      </a:r>
                    </a:p>
                  </a:txBody>
                  <a:tcPr/>
                </a:tc>
                <a:tc>
                  <a:txBody>
                    <a:bodyPr/>
                    <a:lstStyle/>
                    <a:p>
                      <a:pPr marL="0" lvl="0" indent="0" algn="r">
                        <a:buNone/>
                      </a:pPr>
                      <a:r>
                        <a:t>-0.0115880</a:t>
                      </a:r>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a:t>
            </a:r>
            <a:r>
              <a:rPr i="1"/>
              <a:t>effectively</a:t>
            </a:r>
            <a:r>
              <a:t> different are the models?</a:t>
            </a:r>
          </a:p>
        </p:txBody>
      </p:sp>
      <p:sp>
        <p:nvSpPr>
          <p:cNvPr id="3" name="Content Placeholder 2"/>
          <p:cNvSpPr>
            <a:spLocks noGrp="1"/>
          </p:cNvSpPr>
          <p:nvPr>
            <p:ph idx="1"/>
          </p:nvPr>
        </p:nvSpPr>
        <p:spPr/>
        <p:txBody>
          <a:bodyPr/>
          <a:lstStyle/>
          <a:p>
            <a:pPr marL="0" lvl="0" indent="0">
              <a:buNone/>
            </a:pPr>
            <a:r>
              <a:t>Indistinguishable.</a:t>
            </a:r>
          </a:p>
          <a:p>
            <a:pPr lvl="0" indent="0">
              <a:buNone/>
            </a:pPr>
            <a:r>
              <a:rPr>
                <a:solidFill>
                  <a:srgbClr val="003B4F"/>
                </a:solidFill>
                <a:latin typeface="Courier"/>
              </a:rPr>
              <a:t>preds_1 &lt;- </a:t>
            </a:r>
            <a:r>
              <a:rPr>
                <a:solidFill>
                  <a:srgbClr val="4758AB"/>
                </a:solidFill>
                <a:latin typeface="Courier"/>
              </a:rPr>
              <a:t>predict</a:t>
            </a:r>
            <a:r>
              <a:rPr>
                <a:solidFill>
                  <a:srgbClr val="003B4F"/>
                </a:solidFill>
                <a:latin typeface="Courier"/>
              </a:rPr>
              <a:t>(model_1, </a:t>
            </a:r>
            <a:r>
              <a:rPr>
                <a:solidFill>
                  <a:srgbClr val="657422"/>
                </a:solidFill>
                <a:latin typeface="Courier"/>
              </a:rPr>
              <a:t>newdata =</a:t>
            </a:r>
            <a:r>
              <a:rPr>
                <a:solidFill>
                  <a:srgbClr val="003B4F"/>
                </a:solidFill>
                <a:latin typeface="Courier"/>
              </a:rPr>
              <a:t> d_test)</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preds_1)</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3.181163</a:t>
            </a:r>
          </a:p>
          <a:p>
            <a:pPr lvl="0" indent="0">
              <a:buNone/>
            </a:pPr>
            <a:r>
              <a:rPr>
                <a:solidFill>
                  <a:srgbClr val="003B4F"/>
                </a:solidFill>
                <a:latin typeface="Courier"/>
              </a:rPr>
              <a:t>preds_2 &lt;- </a:t>
            </a:r>
            <a:r>
              <a:rPr>
                <a:solidFill>
                  <a:srgbClr val="4758AB"/>
                </a:solidFill>
                <a:latin typeface="Courier"/>
              </a:rPr>
              <a:t>as.numeric</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(model_2,</a:t>
            </a:r>
            <a:b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d_test[ , var_cols])))</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3.181167</a:t>
            </a:r>
          </a:p>
          <a:p>
            <a:pPr lvl="0" indent="0">
              <a:buNone/>
            </a:pP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((preds_1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5.933372e-05</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a:t>
            </a:r>
            <a:r>
              <a:rPr i="1"/>
              <a:t>semantically</a:t>
            </a:r>
            <a:r>
              <a:t> different are the models?</a:t>
            </a:r>
          </a:p>
        </p:txBody>
      </p:sp>
      <p:sp>
        <p:nvSpPr>
          <p:cNvPr id="3" name="Content Placeholder 2"/>
          <p:cNvSpPr>
            <a:spLocks noGrp="1"/>
          </p:cNvSpPr>
          <p:nvPr>
            <p:ph idx="1"/>
          </p:nvPr>
        </p:nvSpPr>
        <p:spPr/>
        <p:txBody>
          <a:bodyPr/>
          <a:lstStyle/>
          <a:p>
            <a:pPr marL="0" lvl="0" indent="0">
              <a:buNone/>
            </a:pPr>
            <a:r>
              <a:t>Very Different.</a:t>
            </a:r>
          </a:p>
          <a:p>
            <a:pPr lvl="0"/>
            <a:r>
              <a:t>The traditional model has made the decision to suppress </a:t>
            </a:r>
            <a:r>
              <a:rPr>
                <a:latin typeface="Courier"/>
              </a:rPr>
              <a:t>mid_parent</a:t>
            </a:r>
            <a:r>
              <a:t>.</a:t>
            </a:r>
          </a:p>
          <a:p>
            <a:pPr lvl="1"/>
            <a:r>
              <a:t>This means the model is immune to any harm this variable could inflict in the future. Say for example some day in the future it is calculated or stored wrong in our data source.</a:t>
            </a:r>
          </a:p>
          <a:p>
            <a:pPr lvl="1"/>
            <a:r>
              <a:t>Actually a super important decision, perhaps best left to the practicioner to decide which of </a:t>
            </a:r>
            <a:r>
              <a:rPr>
                <a:latin typeface="Courier"/>
              </a:rPr>
              <a:t>father</a:t>
            </a:r>
            <a:r>
              <a:t>, </a:t>
            </a:r>
            <a:r>
              <a:rPr>
                <a:latin typeface="Courier"/>
              </a:rPr>
              <a:t>mother</a:t>
            </a:r>
            <a:r>
              <a:t>, or </a:t>
            </a:r>
            <a:r>
              <a:rPr>
                <a:latin typeface="Courier"/>
              </a:rPr>
              <a:t>mid_parent</a:t>
            </a:r>
            <a:r>
              <a:t> should be dropped.</a:t>
            </a:r>
          </a:p>
          <a:p>
            <a:pPr lvl="0"/>
            <a:r>
              <a:t>The L2 regularized (or Ridge Regression or Tikhonov Regularized) model keeps all variables, but tries to enforce small (near zero) coefficients.</a:t>
            </a:r>
          </a:p>
          <a:p>
            <a:pPr lvl="1"/>
            <a:r>
              <a:t>This is a “fire and forget strategy.”</a:t>
            </a:r>
          </a:p>
          <a:p>
            <a:pPr lvl="1"/>
            <a:r>
              <a:t>Works well if the average of the variables is more stable than the individual variables, as it often is.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Fit to Finish Dilemma</a:t>
            </a:r>
          </a:p>
        </p:txBody>
      </p:sp>
      <p:sp>
        <p:nvSpPr>
          <p:cNvPr id="3" name="Content Placeholder 2"/>
          <p:cNvSpPr>
            <a:spLocks noGrp="1"/>
          </p:cNvSpPr>
          <p:nvPr>
            <p:ph idx="1"/>
          </p:nvPr>
        </p:nvSpPr>
        <p:spPr/>
        <p:txBody>
          <a:bodyPr/>
          <a:lstStyle/>
          <a:p>
            <a:pPr marL="0" lvl="0" indent="0">
              <a:buNone/>
            </a:pPr>
            <a:r>
              <a:t>Machine learning or AI-training builds a model that is </a:t>
            </a:r>
            <a:r>
              <a:rPr i="1"/>
              <a:t>superficially indistinguishable from a correct model</a:t>
            </a:r>
            <a:r>
              <a:t>.</a:t>
            </a:r>
          </a:p>
          <a:p>
            <a:pPr lvl="0"/>
            <a:r>
              <a:t>Often best possible on training data. In the absence of over-fit issues may be nearly best possible on hold out data.</a:t>
            </a:r>
          </a:p>
          <a:p>
            <a:pPr lvl="0"/>
            <a:r>
              <a:t>The statistics view</a:t>
            </a:r>
          </a:p>
          <a:p>
            <a:pPr lvl="1"/>
            <a:r>
              <a:t>May still be the wrong model, with wrong coefficients inferred.</a:t>
            </a:r>
          </a:p>
          <a:p>
            <a:pPr lvl="1"/>
            <a:r>
              <a:t>Model identification is important, as the model may be called on an example not similar to the training data.</a:t>
            </a:r>
          </a:p>
          <a:p>
            <a:pPr lvl="0"/>
            <a:r>
              <a:t>The data science view</a:t>
            </a:r>
          </a:p>
          <a:p>
            <a:pPr lvl="1"/>
            <a:r>
              <a:t>“I am paid to call </a:t>
            </a:r>
            <a:r>
              <a:rPr>
                <a:latin typeface="Courier"/>
              </a:rPr>
              <a:t>predict()</a:t>
            </a:r>
            <a:r>
              <a:t>, we are done here.”</a:t>
            </a:r>
          </a:p>
          <a:p>
            <a:pPr lvl="2"/>
            <a:r>
              <a:t>For many business situations, this is in fact the right answer!</a:t>
            </a:r>
          </a:p>
          <a:p>
            <a:pPr lvl="1"/>
            <a:r>
              <a:t>Model identification is pointless, as we can’t expect reliable predictions on examples not distributionally similar to the training data.</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Unbalanced Classification Classes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Summary</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Some of our articles on these topics</a:t>
            </a:r>
          </a:p>
        </p:txBody>
      </p:sp>
      <p:sp>
        <p:nvSpPr>
          <p:cNvPr id="3" name="Content Placeholder 2"/>
          <p:cNvSpPr>
            <a:spLocks noGrp="1"/>
          </p:cNvSpPr>
          <p:nvPr>
            <p:ph idx="1"/>
          </p:nvPr>
        </p:nvSpPr>
        <p:spPr/>
        <p:txBody>
          <a:bodyPr/>
          <a:lstStyle/>
          <a:p>
            <a:pPr lvl="0"/>
            <a:r>
              <a:rPr>
                <a:hlinkClick r:id="rId2"/>
              </a:rPr>
              <a:t>vtreat for R</a:t>
            </a:r>
            <a:r>
              <a:t>, </a:t>
            </a:r>
            <a:r>
              <a:rPr>
                <a:hlinkClick r:id="rId2"/>
              </a:rPr>
              <a:t>vtreat for Python</a:t>
            </a:r>
            <a:r>
              <a:t>.</a:t>
            </a:r>
          </a:p>
          <a:p>
            <a:pPr lvl="0"/>
            <a:r>
              <a:rPr>
                <a:hlinkClick r:id="rId3"/>
              </a:rPr>
              <a:t>Nina Zumel: Does Balancing Classes Improve Classifier Performance?</a:t>
            </a:r>
          </a:p>
          <a:p>
            <a:pPr lvl="0"/>
            <a:r>
              <a:rPr>
                <a:hlinkClick r:id="rId4"/>
              </a:rPr>
              <a:t>Nina Zumel: Link Functions versus Data Transforms.</a:t>
            </a:r>
          </a:p>
          <a:p>
            <a:pPr lvl="0"/>
            <a:r>
              <a:rPr>
                <a:hlinkClick r:id="rId5"/>
              </a:rPr>
              <a:t>John Mount: When Cross-Validation is More Powerful than Regularization.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Thanks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Introduction</a:t>
            </a:r>
          </a:p>
        </p:txBody>
      </p:sp>
      <p:sp>
        <p:nvSpPr>
          <p:cNvPr id="4" name="Text Placeholder 3"/>
          <p:cNvSpPr>
            <a:spLocks noGrp="1"/>
          </p:cNvSpPr>
          <p:nvPr>
            <p:ph type="body" sz="half" idx="2"/>
          </p:nvPr>
        </p:nvSpPr>
        <p:spPr/>
        <p:txBody>
          <a:bodyPr/>
          <a:lstStyle/>
          <a:p>
            <a:pPr marL="0" lvl="0" indent="0">
              <a:buNone/>
            </a:pPr>
            <a:r>
              <a:t>Dr. John Mount is a Principal Consultant at Win Vector LLC. John has a Ph.D in computer science from Carnegie Mellon University, using probabilistic methods to prove convergence rates of Markov chains in optimization and sampling applications.</a:t>
            </a:r>
          </a:p>
          <a:p>
            <a:pPr lvl="0"/>
            <a:r>
              <a:t>Co-author </a:t>
            </a:r>
            <a:r>
              <a:rPr i="1"/>
              <a:t>Practical Data Science with R</a:t>
            </a:r>
          </a:p>
          <a:p>
            <a:pPr lvl="0"/>
            <a:r>
              <a:t>Co-author of several R packages</a:t>
            </a:r>
          </a:p>
          <a:p>
            <a:pPr lvl="1"/>
            <a:r>
              <a:t>vtreat</a:t>
            </a:r>
          </a:p>
          <a:p>
            <a:pPr lvl="1"/>
            <a:r>
              <a:t>wrapr</a:t>
            </a:r>
          </a:p>
          <a:p>
            <a:pPr lvl="1"/>
            <a:r>
              <a:t>cdata</a:t>
            </a:r>
          </a:p>
          <a:p>
            <a:pPr lvl="1"/>
            <a:r>
              <a:t>WVPlots</a:t>
            </a:r>
          </a:p>
          <a:p>
            <a:pPr lvl="0"/>
            <a:r>
              <a:t>Co-auhtor of serval Python data science packages</a:t>
            </a:r>
          </a:p>
          <a:p>
            <a:pPr lvl="1"/>
            <a:r>
              <a:t>vtreat</a:t>
            </a:r>
          </a:p>
          <a:p>
            <a:pPr lvl="1"/>
            <a:r>
              <a:t>data_algebra</a:t>
            </a:r>
          </a:p>
          <a:p>
            <a:pPr lvl="1"/>
            <a:r>
              <a:t>wvpy</a:t>
            </a:r>
          </a:p>
        </p:txBody>
      </p:sp>
      <p:pic>
        <p:nvPicPr>
          <p:cNvPr id="3" name="Picture 1" descr="cc757-newimage-2.png"/>
          <p:cNvPicPr>
            <a:picLocks noGrp="1" noChangeAspect="1"/>
          </p:cNvPicPr>
          <p:nvPr/>
        </p:nvPicPr>
        <p:blipFill>
          <a:blip r:embed="rId3"/>
          <a:stretch>
            <a:fillRect/>
          </a:stretch>
        </p:blipFill>
        <p:spPr bwMode="auto">
          <a:xfrm>
            <a:off x="3683000" y="203200"/>
            <a:ext cx="4876800" cy="4381500"/>
          </a:xfrm>
          <a:prstGeom prst="rect">
            <a:avLst/>
          </a:prstGeom>
          <a:noFill/>
          <a:ln w="9525">
            <a:noFill/>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Fit to Finish Modeling</a:t>
            </a:r>
          </a:p>
        </p:txBody>
      </p:sp>
      <p:sp>
        <p:nvSpPr>
          <p:cNvPr id="3" name="Content Placeholder 2"/>
          <p:cNvSpPr>
            <a:spLocks noGrp="1"/>
          </p:cNvSpPr>
          <p:nvPr>
            <p:ph idx="1"/>
          </p:nvPr>
        </p:nvSpPr>
        <p:spPr/>
        <p:txBody>
          <a:bodyPr/>
          <a:lstStyle/>
          <a:p>
            <a:pPr marL="0" lvl="0" indent="0">
              <a:buNone/>
            </a:pPr>
            <a:r>
              <a:t>There is a tension between statistics and data science.</a:t>
            </a:r>
          </a:p>
          <a:p>
            <a:pPr lvl="0"/>
            <a:r>
              <a:t>Statistics emphasizes model identification and inference.</a:t>
            </a:r>
          </a:p>
          <a:p>
            <a:pPr lvl="0"/>
            <a:r>
              <a:t>Data Science emphasizes quality of model predictions.</a:t>
            </a:r>
          </a:p>
          <a:p>
            <a:pPr marL="0" lvl="0" indent="0">
              <a:buNone/>
            </a:pPr>
            <a:r>
              <a:t>Either field can be made to look bad by judging it in terms of the other’s concerns.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Problems and Practices</a:t>
            </a:r>
          </a:p>
        </p:txBody>
      </p:sp>
      <p:sp>
        <p:nvSpPr>
          <p:cNvPr id="4" name="Text Placeholder 3"/>
          <p:cNvSpPr>
            <a:spLocks noGrp="1"/>
          </p:cNvSpPr>
          <p:nvPr>
            <p:ph type="body" sz="half" idx="2"/>
          </p:nvPr>
        </p:nvSpPr>
        <p:spPr/>
        <p:txBody>
          <a:bodyPr/>
          <a:lstStyle/>
          <a:p>
            <a:pPr marL="0" lvl="0" indent="0">
              <a:buNone/>
            </a:pPr>
            <a:r>
              <a:t>Data scientists and statisticians both have fears and protective wards. Unless you are doing cargo cult science the two have a relation. Some of the relations are illustraged here.</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extLst>
                    <a:ext uri="{9D8B030D-6E8A-4147-A177-3AD203B41FA5}">
                      <a16:colId xmlns:a16="http://schemas.microsoft.com/office/drawing/2014/main" val="20000"/>
                    </a:ext>
                  </a:extLst>
                </a:gridCol>
                <a:gridCol w="2552700">
                  <a:extLst>
                    <a:ext uri="{9D8B030D-6E8A-4147-A177-3AD203B41FA5}">
                      <a16:colId xmlns:a16="http://schemas.microsoft.com/office/drawing/2014/main" val="20001"/>
                    </a:ext>
                  </a:extLst>
                </a:gridCol>
              </a:tblGrid>
              <a:tr h="0">
                <a:tc>
                  <a:txBody>
                    <a:bodyPr/>
                    <a:lstStyle/>
                    <a:p>
                      <a:pPr marL="0" lvl="0" indent="0">
                        <a:buNone/>
                      </a:pPr>
                      <a:r>
                        <a:t>defensive ritual</a:t>
                      </a:r>
                    </a:p>
                  </a:txBody>
                  <a:tcPr/>
                </a:tc>
                <a:tc>
                  <a:txBody>
                    <a:bodyPr/>
                    <a:lstStyle/>
                    <a:p>
                      <a:pPr marL="0" lvl="0" indent="0">
                        <a:buNone/>
                      </a:pPr>
                      <a:r>
                        <a:t>fear</a:t>
                      </a:r>
                    </a:p>
                  </a:txBody>
                  <a:tcPr/>
                </a:tc>
                <a:extLst>
                  <a:ext uri="{0D108BD9-81ED-4DB2-BD59-A6C34878D82A}">
                    <a16:rowId xmlns:a16="http://schemas.microsoft.com/office/drawing/2014/main" val="10000"/>
                  </a:ext>
                </a:extLst>
              </a:tr>
              <a:tr h="0">
                <a:tc>
                  <a:txBody>
                    <a:bodyPr/>
                    <a:lstStyle/>
                    <a:p>
                      <a:pPr marL="0" lvl="0" indent="0">
                        <a:buNone/>
                      </a:pPr>
                      <a:r>
                        <a:t>variable pruning</a:t>
                      </a:r>
                    </a:p>
                  </a:txBody>
                  <a:tcPr/>
                </a:tc>
                <a:tc>
                  <a:txBody>
                    <a:bodyPr/>
                    <a:lstStyle/>
                    <a:p>
                      <a:pPr marL="0" lvl="0" indent="0">
                        <a:buNone/>
                      </a:pPr>
                      <a:r>
                        <a:t>overfit</a:t>
                      </a:r>
                    </a:p>
                  </a:txBody>
                  <a:tcPr/>
                </a:tc>
                <a:extLst>
                  <a:ext uri="{0D108BD9-81ED-4DB2-BD59-A6C34878D82A}">
                    <a16:rowId xmlns:a16="http://schemas.microsoft.com/office/drawing/2014/main" val="10001"/>
                  </a:ext>
                </a:extLst>
              </a:tr>
              <a:tr h="0">
                <a:tc>
                  <a:txBody>
                    <a:bodyPr/>
                    <a:lstStyle/>
                    <a:p>
                      <a:pPr marL="0" lvl="0" indent="0">
                        <a:buNone/>
                      </a:pPr>
                      <a:r>
                        <a:t>variable pruning</a:t>
                      </a:r>
                    </a:p>
                  </a:txBody>
                  <a:tcPr/>
                </a:tc>
                <a:tc>
                  <a:txBody>
                    <a:bodyPr/>
                    <a:lstStyle/>
                    <a:p>
                      <a:pPr marL="0" lvl="0" indent="0">
                        <a:buNone/>
                      </a:pPr>
                      <a:r>
                        <a:t>co-linear variables</a:t>
                      </a:r>
                    </a:p>
                  </a:txBody>
                  <a:tcPr/>
                </a:tc>
                <a:extLst>
                  <a:ext uri="{0D108BD9-81ED-4DB2-BD59-A6C34878D82A}">
                    <a16:rowId xmlns:a16="http://schemas.microsoft.com/office/drawing/2014/main" val="10002"/>
                  </a:ext>
                </a:extLst>
              </a:tr>
              <a:tr h="0">
                <a:tc>
                  <a:txBody>
                    <a:bodyPr/>
                    <a:lstStyle/>
                    <a:p>
                      <a:pPr marL="0" lvl="0" indent="0">
                        <a:buNone/>
                      </a:pPr>
                      <a:r>
                        <a:t>regularization</a:t>
                      </a:r>
                    </a:p>
                  </a:txBody>
                  <a:tcPr/>
                </a:tc>
                <a:tc>
                  <a:txBody>
                    <a:bodyPr/>
                    <a:lstStyle/>
                    <a:p>
                      <a:pPr marL="0" lvl="0" indent="0">
                        <a:buNone/>
                      </a:pPr>
                      <a:r>
                        <a:t>overfit</a:t>
                      </a:r>
                    </a:p>
                  </a:txBody>
                  <a:tcPr/>
                </a:tc>
                <a:extLst>
                  <a:ext uri="{0D108BD9-81ED-4DB2-BD59-A6C34878D82A}">
                    <a16:rowId xmlns:a16="http://schemas.microsoft.com/office/drawing/2014/main" val="10003"/>
                  </a:ext>
                </a:extLst>
              </a:tr>
              <a:tr h="0">
                <a:tc>
                  <a:txBody>
                    <a:bodyPr/>
                    <a:lstStyle/>
                    <a:p>
                      <a:pPr marL="0" lvl="0" indent="0">
                        <a:buNone/>
                      </a:pPr>
                      <a:r>
                        <a:t>regularization</a:t>
                      </a:r>
                    </a:p>
                  </a:txBody>
                  <a:tcPr/>
                </a:tc>
                <a:tc>
                  <a:txBody>
                    <a:bodyPr/>
                    <a:lstStyle/>
                    <a:p>
                      <a:pPr marL="0" lvl="0" indent="0">
                        <a:buNone/>
                      </a:pPr>
                      <a:r>
                        <a:t>co-linear variables</a:t>
                      </a:r>
                    </a:p>
                  </a:txBody>
                  <a:tcPr/>
                </a:tc>
                <a:extLst>
                  <a:ext uri="{0D108BD9-81ED-4DB2-BD59-A6C34878D82A}">
                    <a16:rowId xmlns:a16="http://schemas.microsoft.com/office/drawing/2014/main" val="10004"/>
                  </a:ext>
                </a:extLst>
              </a:tr>
              <a:tr h="0">
                <a:tc>
                  <a:txBody>
                    <a:bodyPr/>
                    <a:lstStyle/>
                    <a:p>
                      <a:pPr marL="0" lvl="0" indent="0">
                        <a:buNone/>
                      </a:pPr>
                      <a:r>
                        <a:t>re-weighting data</a:t>
                      </a:r>
                    </a:p>
                  </a:txBody>
                  <a:tcPr/>
                </a:tc>
                <a:tc>
                  <a:txBody>
                    <a:bodyPr/>
                    <a:lstStyle/>
                    <a:p>
                      <a:pPr marL="0" lvl="0" indent="0">
                        <a:buNone/>
                      </a:pPr>
                      <a:r>
                        <a:t>unbalanced classification classes</a:t>
                      </a:r>
                    </a:p>
                  </a:txBody>
                  <a:tcPr/>
                </a:tc>
                <a:extLst>
                  <a:ext uri="{0D108BD9-81ED-4DB2-BD59-A6C34878D82A}">
                    <a16:rowId xmlns:a16="http://schemas.microsoft.com/office/drawing/2014/main" val="10005"/>
                  </a:ext>
                </a:extLst>
              </a:tr>
              <a:tr h="0">
                <a:tc>
                  <a:txBody>
                    <a:bodyPr/>
                    <a:lstStyle/>
                    <a:p>
                      <a:pPr marL="0" lvl="0" indent="0">
                        <a:buNone/>
                      </a:pPr>
                      <a:r>
                        <a:t>re-weighting data</a:t>
                      </a:r>
                    </a:p>
                  </a:txBody>
                  <a:tcPr/>
                </a:tc>
                <a:tc>
                  <a:txBody>
                    <a:bodyPr/>
                    <a:lstStyle/>
                    <a:p>
                      <a:pPr marL="0" lvl="0" indent="0">
                        <a:buNone/>
                      </a:pPr>
                      <a:r>
                        <a:t>heteroskedastic errors</a:t>
                      </a:r>
                    </a:p>
                  </a:txBody>
                  <a:tcPr/>
                </a:tc>
                <a:extLst>
                  <a:ext uri="{0D108BD9-81ED-4DB2-BD59-A6C34878D82A}">
                    <a16:rowId xmlns:a16="http://schemas.microsoft.com/office/drawing/2014/main" val="10006"/>
                  </a:ext>
                </a:extLst>
              </a:tr>
              <a:tr h="0">
                <a:tc>
                  <a:txBody>
                    <a:bodyPr/>
                    <a:lstStyle/>
                    <a:p>
                      <a:pPr marL="0" lvl="0" indent="0">
                        <a:buNone/>
                      </a:pPr>
                      <a:r>
                        <a:t>re-weighting data</a:t>
                      </a:r>
                    </a:p>
                  </a:txBody>
                  <a:tcPr/>
                </a:tc>
                <a:tc>
                  <a:txBody>
                    <a:bodyPr/>
                    <a:lstStyle/>
                    <a:p>
                      <a:pPr marL="0" lvl="0" indent="0">
                        <a:buNone/>
                      </a:pPr>
                      <a:r>
                        <a:t>concept drift</a:t>
                      </a:r>
                    </a:p>
                  </a:txBody>
                  <a:tcPr/>
                </a:tc>
                <a:extLst>
                  <a:ext uri="{0D108BD9-81ED-4DB2-BD59-A6C34878D82A}">
                    <a16:rowId xmlns:a16="http://schemas.microsoft.com/office/drawing/2014/main" val="10007"/>
                  </a:ext>
                </a:extLst>
              </a:tr>
              <a:tr h="0">
                <a:tc>
                  <a:txBody>
                    <a:bodyPr/>
                    <a:lstStyle/>
                    <a:p>
                      <a:pPr marL="0" lvl="0" indent="0">
                        <a:buNone/>
                      </a:pPr>
                      <a:r>
                        <a:t>non-linear outcome transforms</a:t>
                      </a:r>
                    </a:p>
                  </a:txBody>
                  <a:tcPr/>
                </a:tc>
                <a:tc>
                  <a:txBody>
                    <a:bodyPr/>
                    <a:lstStyle/>
                    <a:p>
                      <a:pPr marL="0" lvl="0" indent="0">
                        <a:buNone/>
                      </a:pPr>
                      <a:r>
                        <a:t>heteroskedastic errors</a:t>
                      </a:r>
                    </a:p>
                  </a:txBody>
                  <a:tcPr/>
                </a:tc>
                <a:extLst>
                  <a:ext uri="{0D108BD9-81ED-4DB2-BD59-A6C34878D82A}">
                    <a16:rowId xmlns:a16="http://schemas.microsoft.com/office/drawing/2014/main" val="10008"/>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This Talk</a:t>
            </a:r>
          </a:p>
        </p:txBody>
      </p:sp>
      <p:sp>
        <p:nvSpPr>
          <p:cNvPr id="3" name="Content Placeholder 2"/>
          <p:cNvSpPr>
            <a:spLocks noGrp="1"/>
          </p:cNvSpPr>
          <p:nvPr>
            <p:ph idx="1"/>
          </p:nvPr>
        </p:nvSpPr>
        <p:spPr/>
        <p:txBody>
          <a:bodyPr/>
          <a:lstStyle/>
          <a:p>
            <a:pPr marL="0" lvl="0" indent="0">
              <a:buNone/>
            </a:pPr>
            <a:r>
              <a:t>In this talk I’ll discuss predictive modeling and some classic “bugbears”:</a:t>
            </a:r>
          </a:p>
          <a:p>
            <a:pPr lvl="0"/>
            <a:r>
              <a:t>co-linear variables</a:t>
            </a:r>
          </a:p>
          <a:p>
            <a:pPr lvl="0"/>
            <a:r>
              <a:t>unbalanced classification classes</a:t>
            </a:r>
          </a:p>
          <a:p>
            <a:pPr marL="0" lvl="0" indent="0">
              <a:buNone/>
            </a:pPr>
            <a:r>
              <a:t>This is a chance to review some “street fighting statistics in R.”</a:t>
            </a:r>
          </a:p>
          <a:p>
            <a:pPr marL="0" lvl="0" indent="0">
              <a:buNone/>
            </a:pPr>
            <a:r>
              <a:t>All slides and material here: </a:t>
            </a:r>
            <a:r>
              <a:rPr>
                <a:hlinkClick r:id="rId2"/>
              </a:rPr>
              <a:t>https://github.com/WinVector/Examples/tree/main/Fit_to_Finish_Modeling</a:t>
            </a:r>
            <a:r>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Co-Linear Variables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Co-Linear Variables, some data</a:t>
            </a:r>
          </a:p>
        </p:txBody>
      </p:sp>
      <p:sp>
        <p:nvSpPr>
          <p:cNvPr id="4" name="Text Placeholder 3"/>
          <p:cNvSpPr>
            <a:spLocks noGrp="1"/>
          </p:cNvSpPr>
          <p:nvPr>
            <p:ph type="body" sz="half" idx="2"/>
          </p:nvPr>
        </p:nvSpPr>
        <p:spPr/>
        <p:txBody>
          <a:bodyPr/>
          <a:lstStyle/>
          <a:p>
            <a:pPr marL="0" lvl="0" indent="0">
              <a:buNone/>
            </a:pPr>
            <a:r>
              <a:t>Consider the following famous data set, Galton’s height data. Galtion didn’t start with multi-variate regression, so he introduced a variable called “mid_parent”.</a:t>
            </a:r>
          </a:p>
          <a:p>
            <a:pPr lvl="0" indent="0">
              <a:buNone/>
            </a:pPr>
            <a:r>
              <a:rPr>
                <a:solidFill>
                  <a:srgbClr val="003B4F"/>
                </a:solidFill>
                <a:latin typeface="Courier"/>
              </a:rPr>
              <a:t>d &lt;- </a:t>
            </a:r>
            <a:r>
              <a:rPr>
                <a:solidFill>
                  <a:srgbClr val="4758AB"/>
                </a:solidFill>
                <a:latin typeface="Courier"/>
              </a:rPr>
              <a:t>read.table</a:t>
            </a:r>
            <a:r>
              <a:rPr>
                <a:solidFill>
                  <a:srgbClr val="003B4F"/>
                </a:solidFill>
                <a:latin typeface="Courier"/>
              </a:rPr>
              <a:t>(</a:t>
            </a:r>
            <a:r>
              <a:rPr>
                <a:solidFill>
                  <a:srgbClr val="20794D"/>
                </a:solidFill>
                <a:latin typeface="Courier"/>
              </a:rPr>
              <a:t>"galton-stata11.tab"</a:t>
            </a:r>
            <a:r>
              <a:rPr>
                <a:solidFill>
                  <a:srgbClr val="003B4F"/>
                </a:solidFill>
                <a:latin typeface="Courier"/>
              </a:rPr>
              <a:t>, </a:t>
            </a:r>
            <a:r>
              <a:rPr>
                <a:solidFill>
                  <a:srgbClr val="657422"/>
                </a:solidFill>
                <a:latin typeface="Courier"/>
              </a:rPr>
              <a:t>header=</a:t>
            </a:r>
            <a:r>
              <a:rPr>
                <a:solidFill>
                  <a:srgbClr val="8F5902"/>
                </a:solidFill>
                <a:latin typeface="Courier"/>
              </a:rPr>
              <a:t>TRUE</a:t>
            </a:r>
            <a:r>
              <a:rPr>
                <a:solidFill>
                  <a:srgbClr val="003B4F"/>
                </a:solidFill>
                <a:latin typeface="Courier"/>
              </a:rPr>
              <a:t>)</a:t>
            </a:r>
            <a:br/>
            <a:r>
              <a:rPr>
                <a:solidFill>
                  <a:srgbClr val="003B4F"/>
                </a:solidFill>
                <a:latin typeface="Courier"/>
              </a:rPr>
              <a:t>d</a:t>
            </a:r>
            <a:r>
              <a:rPr>
                <a:solidFill>
                  <a:srgbClr val="5E5E5E"/>
                </a:solidFill>
                <a:latin typeface="Courier"/>
              </a:rPr>
              <a:t>$</a:t>
            </a:r>
            <a:r>
              <a:rPr>
                <a:solidFill>
                  <a:srgbClr val="003B4F"/>
                </a:solidFill>
                <a:latin typeface="Courier"/>
              </a:rPr>
              <a:t>mid_parent = (d</a:t>
            </a:r>
            <a:r>
              <a:rPr>
                <a:solidFill>
                  <a:srgbClr val="5E5E5E"/>
                </a:solidFill>
                <a:latin typeface="Courier"/>
              </a:rPr>
              <a:t>$</a:t>
            </a:r>
            <a:r>
              <a:rPr>
                <a:solidFill>
                  <a:srgbClr val="003B4F"/>
                </a:solidFill>
                <a:latin typeface="Courier"/>
              </a:rPr>
              <a:t>father </a:t>
            </a:r>
            <a:r>
              <a:rPr>
                <a:solidFill>
                  <a:srgbClr val="5E5E5E"/>
                </a:solidFill>
                <a:latin typeface="Courier"/>
              </a:rPr>
              <a:t>+</a:t>
            </a:r>
            <a:r>
              <a:rPr>
                <a:solidFill>
                  <a:srgbClr val="003B4F"/>
                </a:solidFill>
                <a:latin typeface="Courier"/>
              </a:rPr>
              <a:t> </a:t>
            </a:r>
            <a:r>
              <a:rPr>
                <a:solidFill>
                  <a:srgbClr val="AD0000"/>
                </a:solidFill>
                <a:latin typeface="Courier"/>
              </a:rPr>
              <a:t>1.08</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5E5E5E"/>
                </a:solidFill>
                <a:latin typeface="Courier"/>
              </a:rPr>
              <a:t>$</a:t>
            </a:r>
            <a:r>
              <a:rPr>
                <a:solidFill>
                  <a:srgbClr val="003B4F"/>
                </a:solidFill>
                <a:latin typeface="Courier"/>
              </a:rPr>
              <a:t>mother)</a:t>
            </a:r>
            <a:b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r>
              <a:rPr>
                <a:solidFill>
                  <a:srgbClr val="4758AB"/>
                </a:solidFill>
                <a:latin typeface="Courier"/>
              </a:rPr>
              <a:t>head</a:t>
            </a:r>
            <a:r>
              <a:rPr>
                <a:solidFill>
                  <a:srgbClr val="003B4F"/>
                </a:solidFill>
                <a:latin typeface="Courier"/>
              </a:rPr>
              <a:t>(d))</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558800">
                  <a:extLst>
                    <a:ext uri="{9D8B030D-6E8A-4147-A177-3AD203B41FA5}">
                      <a16:colId xmlns:a16="http://schemas.microsoft.com/office/drawing/2014/main" val="20000"/>
                    </a:ext>
                  </a:extLst>
                </a:gridCol>
                <a:gridCol w="558800">
                  <a:extLst>
                    <a:ext uri="{9D8B030D-6E8A-4147-A177-3AD203B41FA5}">
                      <a16:colId xmlns:a16="http://schemas.microsoft.com/office/drawing/2014/main" val="20001"/>
                    </a:ext>
                  </a:extLst>
                </a:gridCol>
                <a:gridCol w="558800">
                  <a:extLst>
                    <a:ext uri="{9D8B030D-6E8A-4147-A177-3AD203B41FA5}">
                      <a16:colId xmlns:a16="http://schemas.microsoft.com/office/drawing/2014/main" val="20002"/>
                    </a:ext>
                  </a:extLst>
                </a:gridCol>
                <a:gridCol w="558800">
                  <a:extLst>
                    <a:ext uri="{9D8B030D-6E8A-4147-A177-3AD203B41FA5}">
                      <a16:colId xmlns:a16="http://schemas.microsoft.com/office/drawing/2014/main" val="20003"/>
                    </a:ext>
                  </a:extLst>
                </a:gridCol>
                <a:gridCol w="558800">
                  <a:extLst>
                    <a:ext uri="{9D8B030D-6E8A-4147-A177-3AD203B41FA5}">
                      <a16:colId xmlns:a16="http://schemas.microsoft.com/office/drawing/2014/main" val="20004"/>
                    </a:ext>
                  </a:extLst>
                </a:gridCol>
                <a:gridCol w="558800">
                  <a:extLst>
                    <a:ext uri="{9D8B030D-6E8A-4147-A177-3AD203B41FA5}">
                      <a16:colId xmlns:a16="http://schemas.microsoft.com/office/drawing/2014/main" val="20005"/>
                    </a:ext>
                  </a:extLst>
                </a:gridCol>
                <a:gridCol w="558800">
                  <a:extLst>
                    <a:ext uri="{9D8B030D-6E8A-4147-A177-3AD203B41FA5}">
                      <a16:colId xmlns:a16="http://schemas.microsoft.com/office/drawing/2014/main" val="20006"/>
                    </a:ext>
                  </a:extLst>
                </a:gridCol>
                <a:gridCol w="558800">
                  <a:extLst>
                    <a:ext uri="{9D8B030D-6E8A-4147-A177-3AD203B41FA5}">
                      <a16:colId xmlns:a16="http://schemas.microsoft.com/office/drawing/2014/main" val="20007"/>
                    </a:ext>
                  </a:extLst>
                </a:gridCol>
                <a:gridCol w="558800">
                  <a:extLst>
                    <a:ext uri="{9D8B030D-6E8A-4147-A177-3AD203B41FA5}">
                      <a16:colId xmlns:a16="http://schemas.microsoft.com/office/drawing/2014/main" val="20008"/>
                    </a:ext>
                  </a:extLst>
                </a:gridCol>
              </a:tblGrid>
              <a:tr h="0">
                <a:tc>
                  <a:txBody>
                    <a:bodyPr/>
                    <a:lstStyle/>
                    <a:p>
                      <a:pPr marL="0" lvl="0" indent="0" algn="l">
                        <a:buNone/>
                      </a:pPr>
                      <a:r>
                        <a:t>family</a:t>
                      </a:r>
                    </a:p>
                  </a:txBody>
                  <a:tcPr/>
                </a:tc>
                <a:tc>
                  <a:txBody>
                    <a:bodyPr/>
                    <a:lstStyle/>
                    <a:p>
                      <a:pPr marL="0" lvl="0" indent="0" algn="r">
                        <a:buNone/>
                      </a:pPr>
                      <a:r>
                        <a:t>father</a:t>
                      </a:r>
                    </a:p>
                  </a:txBody>
                  <a:tcPr/>
                </a:tc>
                <a:tc>
                  <a:txBody>
                    <a:bodyPr/>
                    <a:lstStyle/>
                    <a:p>
                      <a:pPr marL="0" lvl="0" indent="0" algn="r">
                        <a:buNone/>
                      </a:pPr>
                      <a:r>
                        <a:t>mother</a:t>
                      </a:r>
                    </a:p>
                  </a:txBody>
                  <a:tcPr/>
                </a:tc>
                <a:tc>
                  <a:txBody>
                    <a:bodyPr/>
                    <a:lstStyle/>
                    <a:p>
                      <a:pPr marL="0" lvl="0" indent="0" algn="l">
                        <a:buNone/>
                      </a:pPr>
                      <a:r>
                        <a:t>gender</a:t>
                      </a:r>
                    </a:p>
                  </a:txBody>
                  <a:tcPr/>
                </a:tc>
                <a:tc>
                  <a:txBody>
                    <a:bodyPr/>
                    <a:lstStyle/>
                    <a:p>
                      <a:pPr marL="0" lvl="0" indent="0" algn="r">
                        <a:buNone/>
                      </a:pPr>
                      <a:r>
                        <a:t>height</a:t>
                      </a:r>
                    </a:p>
                  </a:txBody>
                  <a:tcPr/>
                </a:tc>
                <a:tc>
                  <a:txBody>
                    <a:bodyPr/>
                    <a:lstStyle/>
                    <a:p>
                      <a:pPr marL="0" lvl="0" indent="0" algn="r">
                        <a:buNone/>
                      </a:pPr>
                      <a:r>
                        <a:t>kids</a:t>
                      </a:r>
                    </a:p>
                  </a:txBody>
                  <a:tcPr/>
                </a:tc>
                <a:tc>
                  <a:txBody>
                    <a:bodyPr/>
                    <a:lstStyle/>
                    <a:p>
                      <a:pPr marL="0" lvl="0" indent="0" algn="r">
                        <a:buNone/>
                      </a:pPr>
                      <a:r>
                        <a:t>male</a:t>
                      </a:r>
                    </a:p>
                  </a:txBody>
                  <a:tcPr/>
                </a:tc>
                <a:tc>
                  <a:txBody>
                    <a:bodyPr/>
                    <a:lstStyle/>
                    <a:p>
                      <a:pPr marL="0" lvl="0" indent="0" algn="r">
                        <a:buNone/>
                      </a:pPr>
                      <a:r>
                        <a:t>female</a:t>
                      </a:r>
                    </a:p>
                  </a:txBody>
                  <a:tcPr/>
                </a:tc>
                <a:tc>
                  <a:txBody>
                    <a:bodyPr/>
                    <a:lstStyle/>
                    <a:p>
                      <a:pPr marL="0" lvl="0" indent="0" algn="r">
                        <a:buNone/>
                      </a:pPr>
                      <a:r>
                        <a:t>mid_parent</a:t>
                      </a:r>
                    </a:p>
                  </a:txBody>
                  <a:tcPr/>
                </a:tc>
                <a:extLst>
                  <a:ext uri="{0D108BD9-81ED-4DB2-BD59-A6C34878D82A}">
                    <a16:rowId xmlns:a16="http://schemas.microsoft.com/office/drawing/2014/main" val="10000"/>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M</a:t>
                      </a:r>
                    </a:p>
                  </a:txBody>
                  <a:tcPr/>
                </a:tc>
                <a:tc>
                  <a:txBody>
                    <a:bodyPr/>
                    <a:lstStyle/>
                    <a:p>
                      <a:pPr marL="0" lvl="0" indent="0" algn="r">
                        <a:buNone/>
                      </a:pPr>
                      <a:r>
                        <a:t>73.2</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150.86</a:t>
                      </a:r>
                    </a:p>
                  </a:txBody>
                  <a:tcPr/>
                </a:tc>
                <a:extLst>
                  <a:ext uri="{0D108BD9-81ED-4DB2-BD59-A6C34878D82A}">
                    <a16:rowId xmlns:a16="http://schemas.microsoft.com/office/drawing/2014/main" val="10001"/>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69.2</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150.86</a:t>
                      </a:r>
                    </a:p>
                  </a:txBody>
                  <a:tcPr/>
                </a:tc>
                <a:extLst>
                  <a:ext uri="{0D108BD9-81ED-4DB2-BD59-A6C34878D82A}">
                    <a16:rowId xmlns:a16="http://schemas.microsoft.com/office/drawing/2014/main" val="10002"/>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69.0</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150.86</a:t>
                      </a:r>
                    </a:p>
                  </a:txBody>
                  <a:tcPr/>
                </a:tc>
                <a:extLst>
                  <a:ext uri="{0D108BD9-81ED-4DB2-BD59-A6C34878D82A}">
                    <a16:rowId xmlns:a16="http://schemas.microsoft.com/office/drawing/2014/main" val="10003"/>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69.0</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150.86</a:t>
                      </a:r>
                    </a:p>
                  </a:txBody>
                  <a:tcPr/>
                </a:tc>
                <a:extLst>
                  <a:ext uri="{0D108BD9-81ED-4DB2-BD59-A6C34878D82A}">
                    <a16:rowId xmlns:a16="http://schemas.microsoft.com/office/drawing/2014/main" val="10004"/>
                  </a:ext>
                </a:extLst>
              </a:tr>
              <a:tr h="0">
                <a:tc>
                  <a:txBody>
                    <a:bodyPr/>
                    <a:lstStyle/>
                    <a:p>
                      <a:pPr marL="0" lvl="0" indent="0" algn="l">
                        <a:buNone/>
                      </a:pPr>
                      <a:r>
                        <a:t>2</a:t>
                      </a:r>
                    </a:p>
                  </a:txBody>
                  <a:tcPr/>
                </a:tc>
                <a:tc>
                  <a:txBody>
                    <a:bodyPr/>
                    <a:lstStyle/>
                    <a:p>
                      <a:pPr marL="0" lvl="0" indent="0" algn="r">
                        <a:buNone/>
                      </a:pPr>
                      <a:r>
                        <a:t>75.5</a:t>
                      </a:r>
                    </a:p>
                  </a:txBody>
                  <a:tcPr/>
                </a:tc>
                <a:tc>
                  <a:txBody>
                    <a:bodyPr/>
                    <a:lstStyle/>
                    <a:p>
                      <a:pPr marL="0" lvl="0" indent="0" algn="r">
                        <a:buNone/>
                      </a:pPr>
                      <a:r>
                        <a:t>66.5</a:t>
                      </a:r>
                    </a:p>
                  </a:txBody>
                  <a:tcPr/>
                </a:tc>
                <a:tc>
                  <a:txBody>
                    <a:bodyPr/>
                    <a:lstStyle/>
                    <a:p>
                      <a:pPr marL="0" lvl="0" indent="0" algn="l">
                        <a:buNone/>
                      </a:pPr>
                      <a:r>
                        <a:t>M</a:t>
                      </a:r>
                    </a:p>
                  </a:txBody>
                  <a:tcPr/>
                </a:tc>
                <a:tc>
                  <a:txBody>
                    <a:bodyPr/>
                    <a:lstStyle/>
                    <a:p>
                      <a:pPr marL="0" lvl="0" indent="0" algn="r">
                        <a:buNone/>
                      </a:pPr>
                      <a:r>
                        <a:t>73.5</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147.32</a:t>
                      </a:r>
                    </a:p>
                  </a:txBody>
                  <a:tcPr/>
                </a:tc>
                <a:extLst>
                  <a:ext uri="{0D108BD9-81ED-4DB2-BD59-A6C34878D82A}">
                    <a16:rowId xmlns:a16="http://schemas.microsoft.com/office/drawing/2014/main" val="10005"/>
                  </a:ext>
                </a:extLst>
              </a:tr>
              <a:tr h="0">
                <a:tc>
                  <a:txBody>
                    <a:bodyPr/>
                    <a:lstStyle/>
                    <a:p>
                      <a:pPr marL="0" lvl="0" indent="0" algn="l">
                        <a:buNone/>
                      </a:pPr>
                      <a:r>
                        <a:t>2</a:t>
                      </a:r>
                    </a:p>
                  </a:txBody>
                  <a:tcPr/>
                </a:tc>
                <a:tc>
                  <a:txBody>
                    <a:bodyPr/>
                    <a:lstStyle/>
                    <a:p>
                      <a:pPr marL="0" lvl="0" indent="0" algn="r">
                        <a:buNone/>
                      </a:pPr>
                      <a:r>
                        <a:t>75.5</a:t>
                      </a:r>
                    </a:p>
                  </a:txBody>
                  <a:tcPr/>
                </a:tc>
                <a:tc>
                  <a:txBody>
                    <a:bodyPr/>
                    <a:lstStyle/>
                    <a:p>
                      <a:pPr marL="0" lvl="0" indent="0" algn="r">
                        <a:buNone/>
                      </a:pPr>
                      <a:r>
                        <a:t>66.5</a:t>
                      </a:r>
                    </a:p>
                  </a:txBody>
                  <a:tcPr/>
                </a:tc>
                <a:tc>
                  <a:txBody>
                    <a:bodyPr/>
                    <a:lstStyle/>
                    <a:p>
                      <a:pPr marL="0" lvl="0" indent="0" algn="l">
                        <a:buNone/>
                      </a:pPr>
                      <a:r>
                        <a:t>M</a:t>
                      </a:r>
                    </a:p>
                  </a:txBody>
                  <a:tcPr/>
                </a:tc>
                <a:tc>
                  <a:txBody>
                    <a:bodyPr/>
                    <a:lstStyle/>
                    <a:p>
                      <a:pPr marL="0" lvl="0" indent="0" algn="r">
                        <a:buNone/>
                      </a:pPr>
                      <a:r>
                        <a:t>72.5</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147.32</a:t>
                      </a:r>
                    </a:p>
                  </a:txBody>
                  <a:tcPr/>
                </a:tc>
                <a:extLst>
                  <a:ext uri="{0D108BD9-81ED-4DB2-BD59-A6C34878D82A}">
                    <a16:rowId xmlns:a16="http://schemas.microsoft.com/office/drawing/2014/main" val="10006"/>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Held Out Evaluation</a:t>
            </a:r>
          </a:p>
        </p:txBody>
      </p:sp>
      <p:sp>
        <p:nvSpPr>
          <p:cNvPr id="3" name="Content Placeholder 2"/>
          <p:cNvSpPr>
            <a:spLocks noGrp="1"/>
          </p:cNvSpPr>
          <p:nvPr>
            <p:ph idx="1"/>
          </p:nvPr>
        </p:nvSpPr>
        <p:spPr/>
        <p:txBody>
          <a:bodyPr/>
          <a:lstStyle/>
          <a:p>
            <a:pPr marL="0" lvl="0" indent="0">
              <a:buNone/>
            </a:pPr>
            <a:r>
              <a:t>In deployment or production most data we see was not available when the model was trained! We try to simulate this for our evaluation by using held-out data.</a:t>
            </a:r>
          </a:p>
          <a:p>
            <a:pPr lvl="0" indent="0">
              <a:buNone/>
            </a:pPr>
            <a:r>
              <a:rPr>
                <a:solidFill>
                  <a:srgbClr val="5E5E5E"/>
                </a:solidFill>
                <a:latin typeface="Courier"/>
              </a:rPr>
              <a:t># build a per-family test/train split</a:t>
            </a:r>
            <a:br/>
            <a:r>
              <a:rPr>
                <a:solidFill>
                  <a:srgbClr val="003B4F"/>
                </a:solidFill>
                <a:latin typeface="Courier"/>
              </a:rPr>
              <a:t>families &lt;- </a:t>
            </a:r>
            <a:r>
              <a:rPr>
                <a:solidFill>
                  <a:srgbClr val="4758AB"/>
                </a:solidFill>
                <a:latin typeface="Courier"/>
              </a:rPr>
              <a:t>unique</a:t>
            </a:r>
            <a:r>
              <a:rPr>
                <a:solidFill>
                  <a:srgbClr val="003B4F"/>
                </a:solidFill>
                <a:latin typeface="Courier"/>
              </a:rPr>
              <a:t>(d</a:t>
            </a:r>
            <a:r>
              <a:rPr>
                <a:solidFill>
                  <a:srgbClr val="5E5E5E"/>
                </a:solidFill>
                <a:latin typeface="Courier"/>
              </a:rPr>
              <a:t>$</a:t>
            </a:r>
            <a:r>
              <a:rPr>
                <a:solidFill>
                  <a:srgbClr val="003B4F"/>
                </a:solidFill>
                <a:latin typeface="Courier"/>
              </a:rPr>
              <a:t>family)</a:t>
            </a:r>
            <a:br/>
            <a:r>
              <a:rPr>
                <a:solidFill>
                  <a:srgbClr val="003B4F"/>
                </a:solidFill>
                <a:latin typeface="Courier"/>
              </a:rPr>
              <a:t>train_families &lt;- </a:t>
            </a:r>
            <a:r>
              <a:rPr>
                <a:solidFill>
                  <a:srgbClr val="4758AB"/>
                </a:solidFill>
                <a:latin typeface="Courier"/>
              </a:rPr>
              <a:t>sample</a:t>
            </a:r>
            <a:r>
              <a:rPr>
                <a:solidFill>
                  <a:srgbClr val="003B4F"/>
                </a:solidFill>
                <a:latin typeface="Courier"/>
              </a:rPr>
              <a:t>(</a:t>
            </a:r>
            <a:br/>
            <a:r>
              <a:rPr>
                <a:solidFill>
                  <a:srgbClr val="003B4F"/>
                </a:solidFill>
                <a:latin typeface="Courier"/>
              </a:rPr>
              <a:t>  families, </a:t>
            </a:r>
            <a:br/>
            <a:r>
              <a:rPr>
                <a:solidFill>
                  <a:srgbClr val="003B4F"/>
                </a:solidFill>
                <a:latin typeface="Courier"/>
              </a:rPr>
              <a:t>  </a:t>
            </a:r>
            <a:r>
              <a:rPr>
                <a:solidFill>
                  <a:srgbClr val="657422"/>
                </a:solidFill>
                <a:latin typeface="Courier"/>
              </a:rPr>
              <a:t>size =</a:t>
            </a:r>
            <a:r>
              <a:rPr>
                <a:solidFill>
                  <a:srgbClr val="003B4F"/>
                </a:solidFill>
                <a:latin typeface="Courier"/>
              </a:rPr>
              <a:t> </a:t>
            </a:r>
            <a:r>
              <a:rPr>
                <a:solidFill>
                  <a:srgbClr val="AD0000"/>
                </a:solidFill>
                <a:latin typeface="Courier"/>
              </a:rPr>
              <a:t>0.8</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length</a:t>
            </a:r>
            <a:r>
              <a:rPr>
                <a:solidFill>
                  <a:srgbClr val="003B4F"/>
                </a:solidFill>
                <a:latin typeface="Courier"/>
              </a:rPr>
              <a:t>(families), </a:t>
            </a:r>
            <a:br/>
            <a:r>
              <a:rPr>
                <a:solidFill>
                  <a:srgbClr val="003B4F"/>
                </a:solidFill>
                <a:latin typeface="Courier"/>
              </a:rPr>
              <a:t>  </a:t>
            </a:r>
            <a:r>
              <a:rPr>
                <a:solidFill>
                  <a:srgbClr val="657422"/>
                </a:solidFill>
                <a:latin typeface="Courier"/>
              </a:rPr>
              <a:t>replace =</a:t>
            </a:r>
            <a:r>
              <a:rPr>
                <a:solidFill>
                  <a:srgbClr val="003B4F"/>
                </a:solidFill>
                <a:latin typeface="Courier"/>
              </a:rPr>
              <a:t> </a:t>
            </a:r>
            <a:r>
              <a:rPr>
                <a:solidFill>
                  <a:srgbClr val="8F5902"/>
                </a:solidFill>
                <a:latin typeface="Courier"/>
              </a:rPr>
              <a:t>FALSE</a:t>
            </a:r>
            <a:r>
              <a:rPr>
                <a:solidFill>
                  <a:srgbClr val="003B4F"/>
                </a:solidFill>
                <a:latin typeface="Courier"/>
              </a:rPr>
              <a:t>)</a:t>
            </a:r>
            <a:br/>
            <a:r>
              <a:rPr>
                <a:solidFill>
                  <a:srgbClr val="003B4F"/>
                </a:solidFill>
                <a:latin typeface="Courier"/>
              </a:rPr>
              <a:t>d_train &lt;- d[d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br/>
            <a:r>
              <a:rPr>
                <a:solidFill>
                  <a:srgbClr val="003B4F"/>
                </a:solidFill>
                <a:latin typeface="Courier"/>
              </a:rPr>
              <a:t>d_test &lt;- d[</a:t>
            </a:r>
            <a:r>
              <a:rPr>
                <a:solidFill>
                  <a:srgbClr val="5E5E5E"/>
                </a:solidFill>
                <a:latin typeface="Courier"/>
              </a:rPr>
              <a:t>!</a:t>
            </a:r>
            <a:r>
              <a:rPr>
                <a:solidFill>
                  <a:srgbClr val="003B4F"/>
                </a:solidFill>
                <a:latin typeface="Courier"/>
              </a:rPr>
              <a:t>(d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A Model</a:t>
            </a:r>
          </a:p>
        </p:txBody>
      </p:sp>
      <p:sp>
        <p:nvSpPr>
          <p:cNvPr id="4" name="Text Placeholder 3"/>
          <p:cNvSpPr>
            <a:spLocks noGrp="1"/>
          </p:cNvSpPr>
          <p:nvPr>
            <p:ph type="body" sz="half" idx="2"/>
          </p:nvPr>
        </p:nvSpPr>
        <p:spPr/>
        <p:txBody>
          <a:bodyPr/>
          <a:lstStyle/>
          <a:p>
            <a:pPr marL="0" lvl="0" indent="0">
              <a:buNone/>
            </a:pPr>
            <a:r>
              <a:t>Here is a standard model, notice </a:t>
            </a:r>
            <a:r>
              <a:rPr>
                <a:latin typeface="Courier"/>
              </a:rPr>
              <a:t>mid_parent</a:t>
            </a:r>
            <a:r>
              <a:t> is supressed as it is co-linear with some combination of </a:t>
            </a:r>
            <a:r>
              <a:rPr>
                <a:latin typeface="Courier"/>
              </a:rPr>
              <a:t>father</a:t>
            </a:r>
            <a:r>
              <a:t> and </a:t>
            </a:r>
            <a:r>
              <a:rPr>
                <a:latin typeface="Courier"/>
              </a:rPr>
              <a:t>mother</a:t>
            </a:r>
            <a:r>
              <a:t>.</a:t>
            </a:r>
          </a:p>
          <a:p>
            <a:pPr lvl="0" indent="0">
              <a:buNone/>
            </a:pPr>
            <a:r>
              <a:rPr>
                <a:solidFill>
                  <a:srgbClr val="5E5E5E"/>
                </a:solidFill>
                <a:latin typeface="Courier"/>
              </a:rPr>
              <a:t># standard OLS model</a:t>
            </a:r>
            <a:br/>
            <a:r>
              <a:rPr>
                <a:solidFill>
                  <a:srgbClr val="003B4F"/>
                </a:solidFill>
                <a:latin typeface="Courier"/>
              </a:rPr>
              <a:t>model_1 &lt;- </a:t>
            </a:r>
            <a:r>
              <a:rPr>
                <a:solidFill>
                  <a:srgbClr val="4758AB"/>
                </a:solidFill>
                <a:latin typeface="Courier"/>
              </a:rPr>
              <a:t>lm</a:t>
            </a:r>
            <a:r>
              <a:rPr>
                <a:solidFill>
                  <a:srgbClr val="003B4F"/>
                </a:solidFill>
                <a:latin typeface="Courier"/>
              </a:rPr>
              <a:t>(</a:t>
            </a:r>
            <a:br/>
            <a:r>
              <a:rPr>
                <a:solidFill>
                  <a:srgbClr val="003B4F"/>
                </a:solidFill>
                <a:latin typeface="Courier"/>
              </a:rPr>
              <a:t>  height </a:t>
            </a:r>
            <a:r>
              <a:rPr>
                <a:solidFill>
                  <a:srgbClr val="5E5E5E"/>
                </a:solidFill>
                <a:latin typeface="Courier"/>
              </a:rPr>
              <a:t>~</a:t>
            </a:r>
            <a:r>
              <a:rPr>
                <a:solidFill>
                  <a:srgbClr val="003B4F"/>
                </a:solidFill>
                <a:latin typeface="Courier"/>
              </a:rPr>
              <a:t> father </a:t>
            </a:r>
            <a:r>
              <a:rPr>
                <a:solidFill>
                  <a:srgbClr val="5E5E5E"/>
                </a:solidFill>
                <a:latin typeface="Courier"/>
              </a:rPr>
              <a:t>+</a:t>
            </a:r>
            <a:r>
              <a:rPr>
                <a:solidFill>
                  <a:srgbClr val="003B4F"/>
                </a:solidFill>
                <a:latin typeface="Courier"/>
              </a:rPr>
              <a:t> </a:t>
            </a:r>
            <a:br/>
            <a:r>
              <a:rPr>
                <a:solidFill>
                  <a:srgbClr val="003B4F"/>
                </a:solidFill>
                <a:latin typeface="Courier"/>
              </a:rPr>
              <a:t>    mother </a:t>
            </a:r>
            <a:r>
              <a:rPr>
                <a:solidFill>
                  <a:srgbClr val="5E5E5E"/>
                </a:solidFill>
                <a:latin typeface="Courier"/>
              </a:rPr>
              <a:t>+</a:t>
            </a:r>
            <a:r>
              <a:rPr>
                <a:solidFill>
                  <a:srgbClr val="003B4F"/>
                </a:solidFill>
                <a:latin typeface="Courier"/>
              </a:rPr>
              <a:t> mid_parent, </a:t>
            </a:r>
            <a:br/>
            <a:r>
              <a:rPr>
                <a:solidFill>
                  <a:srgbClr val="003B4F"/>
                </a:solidFill>
                <a:latin typeface="Courier"/>
              </a:rPr>
              <a:t>  </a:t>
            </a:r>
            <a:r>
              <a:rPr>
                <a:solidFill>
                  <a:srgbClr val="657422"/>
                </a:solidFill>
                <a:latin typeface="Courier"/>
              </a:rPr>
              <a:t>data =</a:t>
            </a:r>
            <a:r>
              <a:rPr>
                <a:solidFill>
                  <a:srgbClr val="003B4F"/>
                </a:solidFill>
                <a:latin typeface="Courier"/>
              </a:rPr>
              <a:t> d_train)</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summary</a:t>
            </a:r>
            <a:r>
              <a:rPr>
                <a:solidFill>
                  <a:srgbClr val="003B4F"/>
                </a:solidFill>
                <a:latin typeface="Courier"/>
              </a:rPr>
              <a:t>(model_1)</a:t>
            </a:r>
            <a:r>
              <a:rPr>
                <a:solidFill>
                  <a:srgbClr val="5E5E5E"/>
                </a:solidFill>
                <a:latin typeface="Courier"/>
              </a:rPr>
              <a:t>$</a:t>
            </a:r>
            <a:r>
              <a:rPr>
                <a:solidFill>
                  <a:srgbClr val="003B4F"/>
                </a:solidFill>
                <a:latin typeface="Courier"/>
              </a:rPr>
              <a:t>coefficients</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20000"/>
                    </a:ext>
                  </a:extLst>
                </a:gridCol>
                <a:gridCol w="1016000">
                  <a:extLst>
                    <a:ext uri="{9D8B030D-6E8A-4147-A177-3AD203B41FA5}">
                      <a16:colId xmlns:a16="http://schemas.microsoft.com/office/drawing/2014/main" val="20001"/>
                    </a:ext>
                  </a:extLst>
                </a:gridCol>
                <a:gridCol w="1016000">
                  <a:extLst>
                    <a:ext uri="{9D8B030D-6E8A-4147-A177-3AD203B41FA5}">
                      <a16:colId xmlns:a16="http://schemas.microsoft.com/office/drawing/2014/main" val="20002"/>
                    </a:ext>
                  </a:extLst>
                </a:gridCol>
                <a:gridCol w="1016000">
                  <a:extLst>
                    <a:ext uri="{9D8B030D-6E8A-4147-A177-3AD203B41FA5}">
                      <a16:colId xmlns:a16="http://schemas.microsoft.com/office/drawing/2014/main" val="20003"/>
                    </a:ext>
                  </a:extLst>
                </a:gridCol>
                <a:gridCol w="1016000">
                  <a:extLst>
                    <a:ext uri="{9D8B030D-6E8A-4147-A177-3AD203B41FA5}">
                      <a16:colId xmlns:a16="http://schemas.microsoft.com/office/drawing/2014/main" val="20004"/>
                    </a:ext>
                  </a:extLst>
                </a:gridCol>
              </a:tblGrid>
              <a:tr h="0">
                <a:tc>
                  <a:txBody>
                    <a:bodyPr/>
                    <a:lstStyle/>
                    <a:p>
                      <a:endParaRPr/>
                    </a:p>
                  </a:txBody>
                  <a:tcPr/>
                </a:tc>
                <a:tc>
                  <a:txBody>
                    <a:bodyPr/>
                    <a:lstStyle/>
                    <a:p>
                      <a:pPr marL="0" lvl="0" indent="0" algn="r">
                        <a:buNone/>
                      </a:pPr>
                      <a:r>
                        <a:t>Estimate</a:t>
                      </a:r>
                    </a:p>
                  </a:txBody>
                  <a:tcPr/>
                </a:tc>
                <a:tc>
                  <a:txBody>
                    <a:bodyPr/>
                    <a:lstStyle/>
                    <a:p>
                      <a:pPr marL="0" lvl="0" indent="0" algn="r">
                        <a:buNone/>
                      </a:pPr>
                      <a:r>
                        <a:t>Std. Error</a:t>
                      </a:r>
                    </a:p>
                  </a:txBody>
                  <a:tcPr/>
                </a:tc>
                <a:tc>
                  <a:txBody>
                    <a:bodyPr/>
                    <a:lstStyle/>
                    <a:p>
                      <a:pPr marL="0" lvl="0" indent="0" algn="r">
                        <a:buNone/>
                      </a:pPr>
                      <a:r>
                        <a:t>t value</a:t>
                      </a:r>
                    </a:p>
                  </a:txBody>
                  <a:tcPr/>
                </a:tc>
                <a:tc>
                  <a:txBody>
                    <a:bodyPr/>
                    <a:lstStyle/>
                    <a:p>
                      <a:pPr marL="0" lvl="0" indent="0" algn="r">
                        <a:buNone/>
                      </a:pPr>
                      <a:r>
                        <a:t>Pr(&gt;|t|)</a:t>
                      </a:r>
                    </a:p>
                  </a:txBody>
                  <a:tcPr/>
                </a:tc>
                <a:extLst>
                  <a:ext uri="{0D108BD9-81ED-4DB2-BD59-A6C34878D82A}">
                    <a16:rowId xmlns:a16="http://schemas.microsoft.com/office/drawing/2014/main" val="10000"/>
                  </a:ext>
                </a:extLst>
              </a:tr>
              <a:tr h="0">
                <a:tc>
                  <a:txBody>
                    <a:bodyPr/>
                    <a:lstStyle/>
                    <a:p>
                      <a:pPr marL="0" lvl="0" indent="0" algn="l">
                        <a:buNone/>
                      </a:pPr>
                      <a:r>
                        <a:t>(Intercept)</a:t>
                      </a:r>
                    </a:p>
                  </a:txBody>
                  <a:tcPr/>
                </a:tc>
                <a:tc>
                  <a:txBody>
                    <a:bodyPr/>
                    <a:lstStyle/>
                    <a:p>
                      <a:pPr marL="0" lvl="0" indent="0" algn="r">
                        <a:buNone/>
                      </a:pPr>
                      <a:r>
                        <a:t>20.9395856</a:t>
                      </a:r>
                    </a:p>
                  </a:txBody>
                  <a:tcPr/>
                </a:tc>
                <a:tc>
                  <a:txBody>
                    <a:bodyPr/>
                    <a:lstStyle/>
                    <a:p>
                      <a:pPr marL="0" lvl="0" indent="0" algn="r">
                        <a:buNone/>
                      </a:pPr>
                      <a:r>
                        <a:t>4.7451861</a:t>
                      </a:r>
                    </a:p>
                  </a:txBody>
                  <a:tcPr/>
                </a:tc>
                <a:tc>
                  <a:txBody>
                    <a:bodyPr/>
                    <a:lstStyle/>
                    <a:p>
                      <a:pPr marL="0" lvl="0" indent="0" algn="r">
                        <a:buNone/>
                      </a:pPr>
                      <a:r>
                        <a:t>4.412806</a:t>
                      </a:r>
                    </a:p>
                  </a:txBody>
                  <a:tcPr/>
                </a:tc>
                <a:tc>
                  <a:txBody>
                    <a:bodyPr/>
                    <a:lstStyle/>
                    <a:p>
                      <a:pPr marL="0" lvl="0" indent="0" algn="r">
                        <a:buNone/>
                      </a:pPr>
                      <a:r>
                        <a:t>1.18e-05</a:t>
                      </a:r>
                    </a:p>
                  </a:txBody>
                  <a:tcPr/>
                </a:tc>
                <a:extLst>
                  <a:ext uri="{0D108BD9-81ED-4DB2-BD59-A6C34878D82A}">
                    <a16:rowId xmlns:a16="http://schemas.microsoft.com/office/drawing/2014/main" val="10001"/>
                  </a:ext>
                </a:extLst>
              </a:tr>
              <a:tr h="0">
                <a:tc>
                  <a:txBody>
                    <a:bodyPr/>
                    <a:lstStyle/>
                    <a:p>
                      <a:pPr marL="0" lvl="0" indent="0" algn="l">
                        <a:buNone/>
                      </a:pPr>
                      <a:r>
                        <a:t>father</a:t>
                      </a:r>
                    </a:p>
                  </a:txBody>
                  <a:tcPr/>
                </a:tc>
                <a:tc>
                  <a:txBody>
                    <a:bodyPr/>
                    <a:lstStyle/>
                    <a:p>
                      <a:pPr marL="0" lvl="0" indent="0" algn="r">
                        <a:buNone/>
                      </a:pPr>
                      <a:r>
                        <a:t>0.3771566</a:t>
                      </a:r>
                    </a:p>
                  </a:txBody>
                  <a:tcPr/>
                </a:tc>
                <a:tc>
                  <a:txBody>
                    <a:bodyPr/>
                    <a:lstStyle/>
                    <a:p>
                      <a:pPr marL="0" lvl="0" indent="0" algn="r">
                        <a:buNone/>
                      </a:pPr>
                      <a:r>
                        <a:t>0.0502267</a:t>
                      </a:r>
                    </a:p>
                  </a:txBody>
                  <a:tcPr/>
                </a:tc>
                <a:tc>
                  <a:txBody>
                    <a:bodyPr/>
                    <a:lstStyle/>
                    <a:p>
                      <a:pPr marL="0" lvl="0" indent="0" algn="r">
                        <a:buNone/>
                      </a:pPr>
                      <a:r>
                        <a:t>7.509093</a:t>
                      </a:r>
                    </a:p>
                  </a:txBody>
                  <a:tcPr/>
                </a:tc>
                <a:tc>
                  <a:txBody>
                    <a:bodyPr/>
                    <a:lstStyle/>
                    <a:p>
                      <a:pPr marL="0" lvl="0" indent="0" algn="r">
                        <a:buNone/>
                      </a:pPr>
                      <a:r>
                        <a:t>0.00e+00</a:t>
                      </a:r>
                    </a:p>
                  </a:txBody>
                  <a:tcPr/>
                </a:tc>
                <a:extLst>
                  <a:ext uri="{0D108BD9-81ED-4DB2-BD59-A6C34878D82A}">
                    <a16:rowId xmlns:a16="http://schemas.microsoft.com/office/drawing/2014/main" val="10002"/>
                  </a:ext>
                </a:extLst>
              </a:tr>
              <a:tr h="0">
                <a:tc>
                  <a:txBody>
                    <a:bodyPr/>
                    <a:lstStyle/>
                    <a:p>
                      <a:pPr marL="0" lvl="0" indent="0" algn="l">
                        <a:buNone/>
                      </a:pPr>
                      <a:r>
                        <a:t>mother</a:t>
                      </a:r>
                    </a:p>
                  </a:txBody>
                  <a:tcPr/>
                </a:tc>
                <a:tc>
                  <a:txBody>
                    <a:bodyPr/>
                    <a:lstStyle/>
                    <a:p>
                      <a:pPr marL="0" lvl="0" indent="0" algn="r">
                        <a:buNone/>
                      </a:pPr>
                      <a:r>
                        <a:t>0.3069284</a:t>
                      </a:r>
                    </a:p>
                  </a:txBody>
                  <a:tcPr/>
                </a:tc>
                <a:tc>
                  <a:txBody>
                    <a:bodyPr/>
                    <a:lstStyle/>
                    <a:p>
                      <a:pPr marL="0" lvl="0" indent="0" algn="r">
                        <a:buNone/>
                      </a:pPr>
                      <a:r>
                        <a:t>0.0554763</a:t>
                      </a:r>
                    </a:p>
                  </a:txBody>
                  <a:tcPr/>
                </a:tc>
                <a:tc>
                  <a:txBody>
                    <a:bodyPr/>
                    <a:lstStyle/>
                    <a:p>
                      <a:pPr marL="0" lvl="0" indent="0" algn="r">
                        <a:buNone/>
                      </a:pPr>
                      <a:r>
                        <a:t>5.532605</a:t>
                      </a:r>
                    </a:p>
                  </a:txBody>
                  <a:tcPr/>
                </a:tc>
                <a:tc>
                  <a:txBody>
                    <a:bodyPr/>
                    <a:lstStyle/>
                    <a:p>
                      <a:pPr marL="0" lvl="0" indent="0" algn="r">
                        <a:buNone/>
                      </a:pPr>
                      <a:r>
                        <a:t>0.00e+00</a:t>
                      </a:r>
                    </a:p>
                  </a:txBody>
                  <a:tcPr/>
                </a:tc>
                <a:extLst>
                  <a:ext uri="{0D108BD9-81ED-4DB2-BD59-A6C34878D82A}">
                    <a16:rowId xmlns:a16="http://schemas.microsoft.com/office/drawing/2014/main" val="10003"/>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1396</Words>
  <Application>Microsoft Macintosh PowerPoint</Application>
  <PresentationFormat>On-screen Show (16:9)</PresentationFormat>
  <Paragraphs>185</Paragraphs>
  <Slides>17</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Courier</vt:lpstr>
      <vt:lpstr>Office Theme</vt:lpstr>
      <vt:lpstr>Fit to Finish Modeling</vt:lpstr>
      <vt:lpstr>Introduction</vt:lpstr>
      <vt:lpstr>Fit to Finish Modeling</vt:lpstr>
      <vt:lpstr>Problems and Practices</vt:lpstr>
      <vt:lpstr>This Talk</vt:lpstr>
      <vt:lpstr>Co-Linear Variables</vt:lpstr>
      <vt:lpstr>Co-Linear Variables, some data</vt:lpstr>
      <vt:lpstr>Held Out Evaluation</vt:lpstr>
      <vt:lpstr>A Model</vt:lpstr>
      <vt:lpstr>Another Model</vt:lpstr>
      <vt:lpstr>How effectively different are the models?</vt:lpstr>
      <vt:lpstr>How semantically different are the models?</vt:lpstr>
      <vt:lpstr>The Fit to Finish Dilemma</vt:lpstr>
      <vt:lpstr>Unbalanced Classification Classes</vt:lpstr>
      <vt:lpstr>Summary</vt:lpstr>
      <vt:lpstr>Some of our articles on these topics</vt:lpstr>
      <vt:lpstr>Thanks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15</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Fit to Finish Modeling</dc:title>
  <dc:creator>John Mount, Win Vector LLC</dc:creator>
  <cp:keywords/>
  <cp:lastModifiedBy>John Mount mzlabs</cp:lastModifiedBy>
  <cp:revision>1</cp:revision>
  <dcterms:created xsi:type="dcterms:W3CDTF">2022-11-06T21:27:36Z</dcterms:created>
  <dcterms:modified xsi:type="dcterms:W3CDTF">2022-11-06T21:27:56Z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